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8"/>
            <a:ext cx="7772400" cy="3214709"/>
          </a:xfrm>
        </p:spPr>
        <p:txBody>
          <a:bodyPr/>
          <a:lstStyle/>
          <a:p>
            <a:r>
              <a:rPr lang="uk-UA" b="1" dirty="0" smtClean="0"/>
              <a:t>Формування  </a:t>
            </a:r>
            <a:r>
              <a:rPr lang="uk-UA" b="1" dirty="0" err="1" smtClean="0"/>
              <a:t>компетентностей</a:t>
            </a:r>
            <a:r>
              <a:rPr lang="uk-UA" b="1" dirty="0" smtClean="0"/>
              <a:t>  на уроках фізики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7686" y="4214818"/>
            <a:ext cx="4357718" cy="1423982"/>
          </a:xfrm>
        </p:spPr>
        <p:txBody>
          <a:bodyPr>
            <a:normAutofit fontScale="70000" lnSpcReduction="2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                </a:t>
            </a:r>
          </a:p>
          <a:p>
            <a:endParaRPr lang="uk-UA" dirty="0" smtClean="0">
              <a:solidFill>
                <a:srgbClr val="002060"/>
              </a:solidFill>
            </a:endParaRPr>
          </a:p>
          <a:p>
            <a:r>
              <a:rPr lang="uk-UA" dirty="0" smtClean="0">
                <a:solidFill>
                  <a:srgbClr val="002060"/>
                </a:solidFill>
              </a:rPr>
              <a:t> </a:t>
            </a:r>
            <a:r>
              <a:rPr lang="uk-UA" b="1" dirty="0" smtClean="0">
                <a:solidFill>
                  <a:srgbClr val="002060"/>
                </a:solidFill>
              </a:rPr>
              <a:t>Підготувала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 Суботіна Г.Р.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uk-UA" dirty="0" smtClean="0"/>
              <a:t>    	Термін «компетенція» має два значення: коло повноважень даної особи, і коло питань, в яких дана особа добре володіє пізнаннями і має й досвід. Стосовно  школи то зміст має друге значення терміна. </a:t>
            </a:r>
          </a:p>
          <a:p>
            <a:pPr algn="just">
              <a:buNone/>
            </a:pPr>
            <a:r>
              <a:rPr lang="uk-UA" dirty="0" smtClean="0"/>
              <a:t>    	Мати певний досвід і діяти відповідно до певної ситуації, саме ці якості дасть можливість сформувати в учня </a:t>
            </a:r>
            <a:r>
              <a:rPr lang="uk-UA" dirty="0" err="1" smtClean="0"/>
              <a:t>компетентнісний</a:t>
            </a:r>
            <a:r>
              <a:rPr lang="uk-UA" dirty="0" smtClean="0"/>
              <a:t> підхід, що буде реалізуватись в навчальному процесі. </a:t>
            </a:r>
          </a:p>
          <a:p>
            <a:pPr algn="just">
              <a:buNone/>
            </a:pPr>
            <a:r>
              <a:rPr lang="uk-UA" dirty="0" smtClean="0"/>
              <a:t>		Перспективним </a:t>
            </a:r>
            <a:r>
              <a:rPr lang="uk-UA" dirty="0" err="1" smtClean="0"/>
              <a:t>компетентнісне</a:t>
            </a:r>
            <a:r>
              <a:rPr lang="uk-UA" dirty="0" smtClean="0"/>
              <a:t> навчання являється ще і тому, що при такому підході навчальна діяльність одержує дослідницький і практично </a:t>
            </a:r>
            <a:r>
              <a:rPr lang="uk-UA" dirty="0" err="1" smtClean="0"/>
              <a:t>–орієнтований</a:t>
            </a:r>
            <a:r>
              <a:rPr lang="uk-UA" dirty="0" smtClean="0"/>
              <a:t>  характер.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uk-UA" dirty="0" smtClean="0"/>
              <a:t> 		Ключові компетентності, яких мусить набути кожен випускник загальноосвітнього навчального закладу, на думку О. </a:t>
            </a:r>
            <a:r>
              <a:rPr lang="uk-UA" dirty="0" err="1" smtClean="0"/>
              <a:t>Пометун</a:t>
            </a:r>
            <a:r>
              <a:rPr lang="uk-UA" dirty="0" smtClean="0"/>
              <a:t>, такі: </a:t>
            </a:r>
            <a:r>
              <a:rPr lang="uk-UA" b="1" dirty="0" smtClean="0"/>
              <a:t>навчальна, культурна, громадянська, соціальна та підприємницька компетентність.</a:t>
            </a:r>
            <a:endParaRPr lang="ru-RU" dirty="0" smtClean="0"/>
          </a:p>
          <a:p>
            <a:pPr algn="just">
              <a:buNone/>
            </a:pPr>
            <a:r>
              <a:rPr lang="uk-UA" dirty="0" smtClean="0"/>
              <a:t>          Ключові компетентності, які школа має формувати в учнів, визначила Рада Європи: </a:t>
            </a:r>
            <a:r>
              <a:rPr lang="uk-UA" b="1" dirty="0" smtClean="0"/>
              <a:t>соціальна, полікультурна, комунікативна, інформаційна, компетентність самоосвіти й саморозвитку та компетентність продуктивної творчої діяльності.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428604"/>
            <a:ext cx="8143932" cy="5929354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625793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uk-UA" b="1" i="1" dirty="0" smtClean="0"/>
              <a:t>	</a:t>
            </a:r>
            <a:r>
              <a:rPr lang="uk-UA" b="1" i="1" dirty="0" err="1" smtClean="0"/>
              <a:t>Загальнопредметні</a:t>
            </a:r>
            <a:r>
              <a:rPr lang="uk-UA" b="1" i="1" dirty="0" smtClean="0"/>
              <a:t>  компетентності</a:t>
            </a:r>
            <a:r>
              <a:rPr lang="uk-UA" i="1" dirty="0" smtClean="0"/>
              <a:t> </a:t>
            </a:r>
            <a:r>
              <a:rPr lang="uk-UA" dirty="0" smtClean="0"/>
              <a:t>визначаються для кожного предмета і розвиваються протягом всього терміну його вивчення. Наприклад, </a:t>
            </a:r>
            <a:r>
              <a:rPr lang="uk-UA" b="1" i="1" dirty="0" err="1" smtClean="0"/>
              <a:t>загальнопредметні</a:t>
            </a:r>
            <a:r>
              <a:rPr lang="uk-UA" b="1" i="1" dirty="0" smtClean="0"/>
              <a:t> компетентності</a:t>
            </a:r>
            <a:r>
              <a:rPr lang="uk-UA" i="1" dirty="0" smtClean="0"/>
              <a:t> </a:t>
            </a:r>
            <a:r>
              <a:rPr lang="uk-UA" dirty="0" smtClean="0"/>
              <a:t>з фізики можуть бути визначені як здатність людини:</a:t>
            </a:r>
            <a:endParaRPr lang="ru-RU" dirty="0" smtClean="0"/>
          </a:p>
          <a:p>
            <a:r>
              <a:rPr lang="uk-UA" dirty="0" smtClean="0"/>
              <a:t> визначати та розпізнавати фізичні поняття й ідеї;</a:t>
            </a:r>
            <a:endParaRPr lang="ru-RU" dirty="0" smtClean="0"/>
          </a:p>
          <a:p>
            <a:r>
              <a:rPr lang="uk-UA" dirty="0" smtClean="0"/>
              <a:t> проводити досліди й експерименти з фізичними явищами та процесами;</a:t>
            </a:r>
            <a:endParaRPr lang="ru-RU" dirty="0" smtClean="0"/>
          </a:p>
          <a:p>
            <a:r>
              <a:rPr lang="uk-UA" dirty="0" smtClean="0"/>
              <a:t> розв’язувати теоретичні та прикладні проблеми, пов’язані з реальними ситуаціями в світі;</a:t>
            </a:r>
            <a:endParaRPr lang="ru-RU" dirty="0" smtClean="0"/>
          </a:p>
          <a:p>
            <a:r>
              <a:rPr lang="uk-UA" dirty="0" smtClean="0"/>
              <a:t> пояснювати фізичні явища, використовуючи специфічні мову й терміни, шляхом моделювання, виведення, екстраполяції;</a:t>
            </a:r>
            <a:endParaRPr lang="ru-RU" dirty="0" smtClean="0"/>
          </a:p>
          <a:p>
            <a:r>
              <a:rPr lang="uk-UA" dirty="0" smtClean="0"/>
              <a:t> переносити й інтегрувати знання та методи з фізики й застосовувати їх в інших науках і технологіях.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b="1" i="1" dirty="0" smtClean="0"/>
              <a:t>	</a:t>
            </a:r>
            <a:r>
              <a:rPr lang="uk-UA" b="1" i="1" dirty="0" err="1" smtClean="0"/>
              <a:t>Спеціальнопредметні</a:t>
            </a:r>
            <a:r>
              <a:rPr lang="uk-UA" b="1" i="1" dirty="0" smtClean="0"/>
              <a:t>  компетентності</a:t>
            </a:r>
            <a:r>
              <a:rPr lang="uk-UA" i="1" dirty="0" smtClean="0"/>
              <a:t> </a:t>
            </a:r>
            <a:r>
              <a:rPr lang="uk-UA" dirty="0" smtClean="0"/>
              <a:t>визначаються для кожного предмета, вони розвиваються для кожного року навчання, ґрунтуючись на </a:t>
            </a:r>
            <a:r>
              <a:rPr lang="uk-UA" dirty="0" err="1" smtClean="0"/>
              <a:t>загальнопредметних</a:t>
            </a:r>
            <a:r>
              <a:rPr lang="uk-UA" dirty="0" smtClean="0"/>
              <a:t> </a:t>
            </a:r>
            <a:r>
              <a:rPr lang="uk-UA" dirty="0" err="1" smtClean="0"/>
              <a:t>компетентностях</a:t>
            </a:r>
            <a:r>
              <a:rPr lang="uk-UA" dirty="0" smtClean="0"/>
              <a:t>, і є стадіями, рівнями їх набуття.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	Під поняттям фізичної компетентності розуміють: </a:t>
            </a:r>
            <a:endParaRPr lang="ru-RU" dirty="0" smtClean="0"/>
          </a:p>
          <a:p>
            <a:pPr lvl="0"/>
            <a:r>
              <a:rPr lang="uk-UA" dirty="0" smtClean="0"/>
              <a:t>уміння учнів бачити та застосовувати фізику в реальному житті;</a:t>
            </a:r>
            <a:endParaRPr lang="ru-RU" dirty="0" smtClean="0"/>
          </a:p>
          <a:p>
            <a:pPr lvl="0"/>
            <a:r>
              <a:rPr lang="uk-UA" dirty="0" smtClean="0"/>
              <a:t>уміння будувати  та досліджувати фізичну модель; </a:t>
            </a:r>
            <a:endParaRPr lang="ru-RU" dirty="0" smtClean="0"/>
          </a:p>
          <a:p>
            <a:pPr lvl="0"/>
            <a:r>
              <a:rPr lang="uk-UA" dirty="0" smtClean="0"/>
              <a:t>інтерпретувати отримані результати.</a:t>
            </a:r>
            <a:endParaRPr lang="ru-RU" dirty="0" smtClean="0"/>
          </a:p>
          <a:p>
            <a:r>
              <a:rPr lang="uk-UA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85853" y="1285860"/>
          <a:ext cx="7143800" cy="4357719"/>
        </p:xfrm>
        <a:graphic>
          <a:graphicData uri="http://schemas.openxmlformats.org/drawingml/2006/table">
            <a:tbl>
              <a:tblPr/>
              <a:tblGrid>
                <a:gridCol w="2380764"/>
                <a:gridCol w="2381518"/>
                <a:gridCol w="2381518"/>
              </a:tblGrid>
              <a:tr h="964610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 err="1">
                          <a:latin typeface="Calibri"/>
                          <a:ea typeface="Times New Roman"/>
                          <a:cs typeface="Times New Roman"/>
                        </a:rPr>
                        <a:t>Клас__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_____                        </a:t>
                      </a:r>
                      <a:r>
                        <a:rPr lang="uk-UA" sz="1400" dirty="0" err="1">
                          <a:latin typeface="Calibri"/>
                          <a:ea typeface="Times New Roman"/>
                          <a:cs typeface="Times New Roman"/>
                        </a:rPr>
                        <a:t>Тема___________________________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_____ 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8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latin typeface="Calibri"/>
                          <a:ea typeface="Times New Roman"/>
                          <a:cs typeface="Times New Roman"/>
                        </a:rPr>
                        <a:t>УЧЕНЬ ЗНАЄ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>
                          <a:latin typeface="Calibri"/>
                          <a:ea typeface="Times New Roman"/>
                          <a:cs typeface="Times New Roman"/>
                        </a:rPr>
                        <a:t>УЧЕНЬ УМІЄ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>
                          <a:latin typeface="Calibri"/>
                          <a:ea typeface="Times New Roman"/>
                          <a:cs typeface="Times New Roman"/>
                        </a:rPr>
                        <a:t>ЗАГАЛЬНОПРЕДМЕТНІ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>
                          <a:latin typeface="Calibri"/>
                          <a:ea typeface="Times New Roman"/>
                          <a:cs typeface="Times New Roman"/>
                        </a:rPr>
                        <a:t>КОМПЕТЕНЦІЇ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4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14414" y="357166"/>
            <a:ext cx="6643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 </a:t>
            </a:r>
            <a:r>
              <a:rPr lang="uk-UA" sz="2800" b="1" dirty="0" smtClean="0"/>
              <a:t>Таблиця 1. Предметні компетенції </a:t>
            </a:r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6" y="928670"/>
          <a:ext cx="8358246" cy="5461449"/>
        </p:xfrm>
        <a:graphic>
          <a:graphicData uri="http://schemas.openxmlformats.org/drawingml/2006/table">
            <a:tbl>
              <a:tblPr/>
              <a:tblGrid>
                <a:gridCol w="2462753"/>
                <a:gridCol w="2463532"/>
                <a:gridCol w="3431961"/>
              </a:tblGrid>
              <a:tr h="257942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latin typeface="Calibri"/>
                          <a:ea typeface="Times New Roman"/>
                          <a:cs typeface="Times New Roman"/>
                        </a:rPr>
                        <a:t>Клас 8    Взаємодія тіл        Тема уроку      Сила тиску. Тиск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           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246" marR="502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3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latin typeface="Calibri"/>
                          <a:ea typeface="Times New Roman"/>
                          <a:cs typeface="Times New Roman"/>
                        </a:rPr>
                        <a:t>УЧЕНЬ ЗНАЄ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246" marR="502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latin typeface="Calibri"/>
                          <a:ea typeface="Times New Roman"/>
                          <a:cs typeface="Times New Roman"/>
                        </a:rPr>
                        <a:t>УЧЕНЬ УМІЄ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246" marR="502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latin typeface="Calibri"/>
                          <a:ea typeface="Times New Roman"/>
                          <a:cs typeface="Times New Roman"/>
                        </a:rPr>
                        <a:t>ЗАГАЛЬНОПРЕДМЕТНІ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latin typeface="Calibri"/>
                          <a:ea typeface="Times New Roman"/>
                          <a:cs typeface="Times New Roman"/>
                        </a:rPr>
                        <a:t>КОМПЕТЕНЦІЇ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246" marR="502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i="1" dirty="0">
                          <a:latin typeface="Calibri"/>
                          <a:ea typeface="Times New Roman"/>
                          <a:cs typeface="Times New Roman"/>
                        </a:rPr>
                        <a:t>Знає 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означення тиску , сили тиску; </a:t>
                      </a:r>
                      <a:b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uk-UA" sz="1400" b="1" i="1" dirty="0" err="1">
                          <a:latin typeface="Calibri"/>
                          <a:ea typeface="Times New Roman"/>
                          <a:cs typeface="Times New Roman"/>
                        </a:rPr>
                        <a:t>розрiзняє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 поняття  тиску i силу тиску; </a:t>
                      </a:r>
                      <a:b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uk-UA" sz="1400" b="1" i="1" dirty="0">
                          <a:latin typeface="Calibri"/>
                          <a:ea typeface="Times New Roman"/>
                          <a:cs typeface="Times New Roman"/>
                        </a:rPr>
                        <a:t>дотримується</a:t>
                      </a:r>
                      <a:r>
                        <a:rPr lang="uk-UA" sz="1400" i="1" dirty="0">
                          <a:latin typeface="Calibri"/>
                          <a:ea typeface="Times New Roman"/>
                          <a:cs typeface="Times New Roman"/>
                        </a:rPr>
                        <a:t> правил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 додавання сил;</a:t>
                      </a:r>
                      <a:b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uk-UA" sz="1400" b="1" i="1" dirty="0">
                          <a:latin typeface="Calibri"/>
                          <a:ea typeface="Times New Roman"/>
                          <a:cs typeface="Times New Roman"/>
                        </a:rPr>
                        <a:t>записує</a:t>
                      </a:r>
                      <a:r>
                        <a:rPr lang="uk-UA" sz="14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формули сили тиску, </a:t>
                      </a:r>
                      <a:r>
                        <a:rPr lang="uk-UA" sz="1400" dirty="0" err="1">
                          <a:latin typeface="Calibri"/>
                          <a:ea typeface="Times New Roman"/>
                          <a:cs typeface="Times New Roman"/>
                        </a:rPr>
                        <a:t>тиску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; </a:t>
                      </a:r>
                      <a:b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uk-UA" sz="1400" b="1" i="1" dirty="0">
                          <a:latin typeface="Calibri"/>
                          <a:ea typeface="Times New Roman"/>
                          <a:cs typeface="Times New Roman"/>
                        </a:rPr>
                        <a:t>зобразити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 силу, зазначаючи напрям, значення i точку прикладання;</a:t>
                      </a:r>
                      <a:b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uk-UA" sz="1400" b="1" i="1" dirty="0" err="1">
                          <a:latin typeface="Calibri"/>
                          <a:ea typeface="Times New Roman"/>
                          <a:cs typeface="Times New Roman"/>
                        </a:rPr>
                        <a:t>класифiкувати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 види сил за їхньою природою;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</a:b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246" marR="502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i="1" dirty="0" err="1">
                          <a:latin typeface="Calibri"/>
                          <a:ea typeface="Times New Roman"/>
                          <a:cs typeface="Times New Roman"/>
                        </a:rPr>
                        <a:t>спостерiгати</a:t>
                      </a:r>
                      <a:r>
                        <a:rPr lang="uk-UA" sz="14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 err="1">
                          <a:latin typeface="Calibri"/>
                          <a:ea typeface="Times New Roman"/>
                          <a:cs typeface="Times New Roman"/>
                        </a:rPr>
                        <a:t>наслiдки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400" dirty="0" err="1">
                          <a:latin typeface="Calibri"/>
                          <a:ea typeface="Times New Roman"/>
                          <a:cs typeface="Times New Roman"/>
                        </a:rPr>
                        <a:t>механiчної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400" dirty="0" err="1">
                          <a:latin typeface="Calibri"/>
                          <a:ea typeface="Times New Roman"/>
                          <a:cs typeface="Times New Roman"/>
                        </a:rPr>
                        <a:t>взаємодiї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400" dirty="0" err="1">
                          <a:latin typeface="Calibri"/>
                          <a:ea typeface="Times New Roman"/>
                          <a:cs typeface="Times New Roman"/>
                        </a:rPr>
                        <a:t>тiл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;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i="1" dirty="0" err="1">
                          <a:latin typeface="Calibri"/>
                          <a:ea typeface="Times New Roman"/>
                          <a:cs typeface="Times New Roman"/>
                        </a:rPr>
                        <a:t>вимiрювати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 сили, вагу </a:t>
                      </a:r>
                      <a:r>
                        <a:rPr lang="uk-UA" sz="1400" dirty="0" err="1">
                          <a:latin typeface="Calibri"/>
                          <a:ea typeface="Times New Roman"/>
                          <a:cs typeface="Times New Roman"/>
                        </a:rPr>
                        <a:t>тiла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, тиск;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i="1" dirty="0">
                          <a:latin typeface="Calibri"/>
                          <a:ea typeface="Times New Roman"/>
                          <a:cs typeface="Times New Roman"/>
                        </a:rPr>
                        <a:t>користуватися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 динамометром,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i="1" dirty="0">
                          <a:latin typeface="Calibri"/>
                          <a:ea typeface="Times New Roman"/>
                          <a:cs typeface="Times New Roman"/>
                        </a:rPr>
                        <a:t>може розв'язувати </a:t>
                      </a:r>
                      <a:r>
                        <a:rPr lang="uk-UA" sz="1400" b="1" i="1" dirty="0" err="1">
                          <a:latin typeface="Calibri"/>
                          <a:ea typeface="Times New Roman"/>
                          <a:cs typeface="Times New Roman"/>
                        </a:rPr>
                        <a:t>задачi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, застосовуючи формули сил </a:t>
                      </a:r>
                      <a:r>
                        <a:rPr lang="uk-UA" sz="1400" dirty="0" err="1">
                          <a:latin typeface="Calibri"/>
                          <a:ea typeface="Times New Roman"/>
                          <a:cs typeface="Times New Roman"/>
                        </a:rPr>
                        <a:t>тяжiння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, тертя, тиску;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i="1" dirty="0">
                          <a:latin typeface="Calibri"/>
                          <a:ea typeface="Times New Roman"/>
                          <a:cs typeface="Times New Roman"/>
                        </a:rPr>
                        <a:t>дотримуватися</a:t>
                      </a:r>
                      <a:r>
                        <a:rPr lang="uk-UA" sz="1400" b="1" dirty="0">
                          <a:latin typeface="Calibri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правил</a:t>
                      </a:r>
                      <a:r>
                        <a:rPr lang="uk-UA" sz="14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поведінки в кабінеті фізики та при виконанні практичних робіт 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246" marR="502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latin typeface="Calibri"/>
                          <a:ea typeface="Times New Roman"/>
                          <a:cs typeface="Times New Roman"/>
                        </a:rPr>
                        <a:t>Здатність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9695" algn="l"/>
                        </a:tabLst>
                      </a:pP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спостерігати за навколишнім середовищем;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9695" algn="l"/>
                        </a:tabLst>
                      </a:pP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знаходити прояви тиску в природі  ;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9695" algn="l"/>
                        </a:tabLst>
                      </a:pP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приймати виважені рішення в повсякденному </a:t>
                      </a:r>
                      <a:r>
                        <a:rPr lang="uk-UA" sz="1400" dirty="0" err="1">
                          <a:latin typeface="Calibri"/>
                          <a:ea typeface="Times New Roman"/>
                          <a:cs typeface="Times New Roman"/>
                        </a:rPr>
                        <a:t>природо-користуванні</a:t>
                      </a: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;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9695" algn="l"/>
                        </a:tabLst>
                      </a:pP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самостійно здобувати та використовувати інформацію про застосування тиску в сучасній техніці  та побуті;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9695" algn="l"/>
                        </a:tabLst>
                      </a:pPr>
                      <a:r>
                        <a:rPr lang="uk-UA" sz="1400" dirty="0">
                          <a:latin typeface="Calibri"/>
                          <a:ea typeface="Times New Roman"/>
                          <a:cs typeface="Times New Roman"/>
                        </a:rPr>
                        <a:t>розвивати творчу діяльності, яка  виявляється в умінні планувати експеримент, готувати демонстрації, цікаві досліди, розв'язувати творчі задачі, конструювати прилади й установки.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246" marR="502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71472" y="0"/>
            <a:ext cx="80010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0013" algn="l"/>
              </a:tabLst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lang="uk-UA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лан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вивчення теми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“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Сила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тиску.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Тиск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”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.	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0013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Назва теми:    </a:t>
            </a: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Сила тиску. Тиск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0013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Таблиця 1. Предметні компетенції           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286520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uk-UA" b="1" dirty="0" smtClean="0"/>
              <a:t>2. Визначаю мінімально необхідний досвід діяльності учня на уроці:</a:t>
            </a:r>
            <a:endParaRPr lang="ru-RU" dirty="0" smtClean="0"/>
          </a:p>
          <a:p>
            <a:pPr algn="just">
              <a:buNone/>
            </a:pPr>
            <a:r>
              <a:rPr lang="uk-UA" dirty="0" smtClean="0"/>
              <a:t>􀂃 користування приладами (динамометр, палетка для визначення площі, лінійка)</a:t>
            </a:r>
            <a:endParaRPr lang="ru-RU" dirty="0" smtClean="0"/>
          </a:p>
          <a:p>
            <a:pPr algn="just">
              <a:buNone/>
            </a:pPr>
            <a:r>
              <a:rPr lang="uk-UA" b="1" dirty="0" smtClean="0"/>
              <a:t>3. Зазначається, для чого компетенції необхідна учневі</a:t>
            </a:r>
            <a:r>
              <a:rPr lang="uk-UA" dirty="0" smtClean="0"/>
              <a:t>:</a:t>
            </a:r>
            <a:endParaRPr lang="ru-RU" dirty="0" smtClean="0"/>
          </a:p>
          <a:p>
            <a:pPr algn="just">
              <a:buNone/>
            </a:pPr>
            <a:r>
              <a:rPr lang="uk-UA" dirty="0" smtClean="0"/>
              <a:t>􀂃 ці компетенції формуються для розвитку вміння учня орієнтуватись в повсякденному житті, образно мислити, застосовувати набуті знання у життєвих ситуаціях.</a:t>
            </a:r>
            <a:endParaRPr lang="ru-RU" dirty="0" smtClean="0"/>
          </a:p>
          <a:p>
            <a:pPr algn="just">
              <a:buNone/>
            </a:pPr>
            <a:r>
              <a:rPr lang="uk-UA" dirty="0" smtClean="0"/>
              <a:t> (Таблиця  розділ «учень знає»)</a:t>
            </a:r>
            <a:endParaRPr lang="ru-RU" dirty="0" smtClean="0"/>
          </a:p>
          <a:p>
            <a:pPr algn="just">
              <a:buNone/>
            </a:pPr>
            <a:r>
              <a:rPr lang="uk-UA" dirty="0" smtClean="0"/>
              <a:t>4. </a:t>
            </a:r>
            <a:r>
              <a:rPr lang="uk-UA" b="1" dirty="0" smtClean="0"/>
              <a:t>Визначаю знання, вміння, навички</a:t>
            </a:r>
            <a:r>
              <a:rPr lang="uk-UA" dirty="0" smtClean="0"/>
              <a:t>, необхідні для подальшого формування компетентності; Таблиця  розділ «учень вміє»)</a:t>
            </a:r>
            <a:endParaRPr lang="ru-RU" dirty="0" smtClean="0"/>
          </a:p>
          <a:p>
            <a:pPr algn="just">
              <a:buNone/>
            </a:pPr>
            <a:r>
              <a:rPr lang="uk-UA" dirty="0" smtClean="0"/>
              <a:t>5. </a:t>
            </a:r>
            <a:r>
              <a:rPr lang="uk-UA" b="1" dirty="0" smtClean="0"/>
              <a:t>Розробляю рефлексивні та контрольні завдання</a:t>
            </a:r>
            <a:r>
              <a:rPr lang="uk-UA" dirty="0" smtClean="0"/>
              <a:t> для визначення рівня сформованості компетенції або її елемента на цьому уроці.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8429684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273</Words>
  <Application>Microsoft Office PowerPoint</Application>
  <PresentationFormat>Экран (4:3)</PresentationFormat>
  <Paragraphs>57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Формування  компетентностей  на уроках фізики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Формування  компетентностей  на уроках фізики</dc:title>
  <dc:creator>Ируська</dc:creator>
  <cp:lastModifiedBy>Admin</cp:lastModifiedBy>
  <cp:revision>5</cp:revision>
  <dcterms:created xsi:type="dcterms:W3CDTF">2016-02-25T16:54:17Z</dcterms:created>
  <dcterms:modified xsi:type="dcterms:W3CDTF">2016-03-19T20:03:40Z</dcterms:modified>
</cp:coreProperties>
</file>